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325" r:id="rId2"/>
    <p:sldId id="315" r:id="rId3"/>
    <p:sldId id="316" r:id="rId4"/>
    <p:sldId id="339" r:id="rId5"/>
    <p:sldId id="321" r:id="rId6"/>
    <p:sldId id="317" r:id="rId7"/>
    <p:sldId id="319" r:id="rId8"/>
    <p:sldId id="320" r:id="rId9"/>
    <p:sldId id="322" r:id="rId10"/>
    <p:sldId id="340" r:id="rId11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3"/>
      <p:bold r:id="rId14"/>
      <p:italic r:id="rId15"/>
      <p:boldItalic r:id="rId16"/>
    </p:embeddedFont>
    <p:embeddedFont>
      <p:font typeface="Webdings" panose="05030102010509060703" pitchFamily="18" charset="2"/>
      <p:regular r:id="rId1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0C00"/>
    <a:srgbClr val="FFFF00"/>
    <a:srgbClr val="008000"/>
    <a:srgbClr val="3333FF"/>
    <a:srgbClr val="000066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17" autoAdjust="0"/>
    <p:restoredTop sz="94660"/>
  </p:normalViewPr>
  <p:slideViewPr>
    <p:cSldViewPr>
      <p:cViewPr varScale="1">
        <p:scale>
          <a:sx n="81" d="100"/>
          <a:sy n="81" d="100"/>
        </p:scale>
        <p:origin x="960" y="96"/>
      </p:cViewPr>
      <p:guideLst>
        <p:guide orient="horz" pos="1488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540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3474D17-52C8-447F-AC42-973FE39C1F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EB9CE-0199-4C9D-AE7B-5D97618455F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91F42B0-B328-4B1D-A721-0746F4076405}" type="datetimeFigureOut">
              <a:rPr lang="en-US"/>
              <a:pPr>
                <a:defRPr/>
              </a:pPr>
              <a:t>3/17/2026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A8692C5-36EA-4338-A64D-84A84BDFEE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B1E1919-927C-4A7B-8E0D-F26FEEF27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630A6-F0E1-48FE-BC73-82DD8B9746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D3EC5-CC91-4AF0-B09E-5EF61187B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B823551-59F1-4FCD-9FA8-AB9E70A73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7560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163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797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50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250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883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33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28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482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53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530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review_bkgrnd_new">
            <a:extLst>
              <a:ext uri="{FF2B5EF4-FFF2-40B4-BE49-F238E27FC236}">
                <a16:creationId xmlns:a16="http://schemas.microsoft.com/office/drawing/2014/main" id="{4143C14C-1BB7-4C2E-9A62-95A3B416FA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2" descr="MARKET_TECH_new">
            <a:extLst>
              <a:ext uri="{FF2B5EF4-FFF2-40B4-BE49-F238E27FC236}">
                <a16:creationId xmlns:a16="http://schemas.microsoft.com/office/drawing/2014/main" id="{AF3D4D59-4813-4CF2-AAD4-A90BAF4A4F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cpedia.org/chalkboard/a/assignment.html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626C9A75-94BC-44C2-9F0E-FB6E87E8B1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19200" y="1219200"/>
            <a:ext cx="7467600" cy="579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Buying Motives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B37A0300-AA3F-491D-A105-A36611E2170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219200" y="1981200"/>
            <a:ext cx="7467600" cy="4144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altLang="en-US" sz="2400"/>
              <a:t>Good Salespersons understand what motivates buying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Customers have two motives for making purchases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/>
              <a:t>Rational motives</a:t>
            </a:r>
          </a:p>
          <a:p>
            <a:pPr marL="914400" lvl="1" indent="-514350">
              <a:buFontTx/>
              <a:buAutoNum type="arabicPeriod"/>
            </a:pPr>
            <a:r>
              <a:rPr lang="en-US" altLang="en-US" sz="2400"/>
              <a:t>Emotional motives</a:t>
            </a:r>
          </a:p>
        </p:txBody>
      </p:sp>
      <p:pic>
        <p:nvPicPr>
          <p:cNvPr id="26628" name="Picture 8" descr="http://t0.gstatic.com/images?q=tbn:ANd9GcToGWtmOoDKICtleSDAjXxrKleUHz4JgvT8BPVUGUsRedxBt8-Odq_cYdl7rg">
            <a:extLst>
              <a:ext uri="{FF2B5EF4-FFF2-40B4-BE49-F238E27FC236}">
                <a16:creationId xmlns:a16="http://schemas.microsoft.com/office/drawing/2014/main" id="{B9876EFA-1EF1-4842-A4E5-322210ED0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02025"/>
            <a:ext cx="350520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896C6-AC78-53B7-9901-1B684D484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Assignment: </a:t>
            </a:r>
          </a:p>
          <a:p>
            <a:r>
              <a:rPr lang="en-US" dirty="0"/>
              <a:t>Go to Google Classroom and complete “Review Buying Motives and Decisions”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FA278D-3A63-2001-9FAF-3907B8E6F33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86000" y="2485354"/>
            <a:ext cx="6107538" cy="4071692"/>
          </a:xfrm>
        </p:spPr>
      </p:pic>
    </p:spTree>
    <p:extLst>
      <p:ext uri="{BB962C8B-B14F-4D97-AF65-F5344CB8AC3E}">
        <p14:creationId xmlns:p14="http://schemas.microsoft.com/office/powerpoint/2010/main" val="407368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0" descr="http://1.bp.blogspot.com/_wwJg_CbJjCQ/S6clXKSL1KI/AAAAAAAAAEQ/dares3GnuY0/s320/kumar.jpg">
            <a:extLst>
              <a:ext uri="{FF2B5EF4-FFF2-40B4-BE49-F238E27FC236}">
                <a16:creationId xmlns:a16="http://schemas.microsoft.com/office/drawing/2014/main" id="{78B0CF3A-B260-41EA-A749-011386499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191000"/>
            <a:ext cx="4140200" cy="253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3">
            <a:extLst>
              <a:ext uri="{FF2B5EF4-FFF2-40B4-BE49-F238E27FC236}">
                <a16:creationId xmlns:a16="http://schemas.microsoft.com/office/drawing/2014/main" id="{D517C441-3F04-4338-B4C5-F166C89EC2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Customer Buying Motives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23794C20-3292-4CDA-9E91-FAABB8A4FB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600200"/>
            <a:ext cx="7467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 </a:t>
            </a: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rational motive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is a conscious, logical reason for a purchase – well thought out</a:t>
            </a:r>
            <a:b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</a:br>
            <a:b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</a:b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What are some rational motives?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Product dependability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Time or monetary savings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Health or safety considerations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Service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Quality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Convenience</a:t>
            </a:r>
          </a:p>
        </p:txBody>
      </p:sp>
      <p:sp>
        <p:nvSpPr>
          <p:cNvPr id="27653" name="AutoShape 6" descr="data:image/jpeg;base64,/9j/4AAQSkZJRgABAQAAAQABAAD/2wCEAAkGBhQSERUUExQUFBUUGBYUFxYUGBUWFRcYFxcVFhYXFhYYGyYeFxkjHRUWHy8gJCgpLCwtFR4xNTAqNScrLCkBCQoKDgwOGg8PGikcHx8pKSkpKSwsLCwpKSksKSkpKSksKSkpKSwpLCkpKSksLCksLCkpKSkpKSwsKSwpKSkpLP/AABEIAMABAAMBIgACEQEDEQH/xAAcAAEAAgMBAQEAAAAAAAAAAAAABAUCAwYBBwj/xABDEAACAQIEAwUEBwQJBAMAAAABAhEAAwQSITEFQVEGEyJhcTJCgZEUI1JiobHBBzOC0RZDU3KSsuHw8SRjosIVRLP/xAAZAQEBAQEBAQAAAAAAAAAAAAAAAgEDBAX/xAAkEQACAgICAgMAAwEAAAAAAAAAAQIRAyESMUFRBBNhIjJxQv/aAAwDAQACEQMRAD8A+40pSgFKUoBSlKAUpSgFKUoBSlKAUpWLGgML18KNfTQEn5CskuAiQZB5jaots5jn1jZR5c29T+VetbIMqYPQ+yfUdfMfjXPmkzaJde1Hs4qTBGVuh/NTzFSKtOzBSlK0ClKUApSlAKUpQClKUApSlAKUpQClKUApSlAKUpQClKUApSlAKUpQHhNRMS+Y5OW7enJfjz8vWtuJv5RpqToB1P8ALn6A1zfabtEmCtAE3DevZltrat99dZ8pJuC1IzKuhPLQCuWSVaRq9lF+03tOtoLh7ti69i8rFr1m+tl0uWjmyIZjOAM2ViJ2AOta/wBn9vF4h1v3cTefDWVKWFdGs3bpaCWxCbOVEKGEg7iuM7M8OxGKT6IFF7D3mGa+Ae6UKzPfuuD40xpYqBmiBtIr7YtiFW0pOgiSSSEGm/2jt8zyrnPS4LsxezZhkztm91ZC+bbM36D4+VThWKIAAAIA0ArOu8Y8VQYpSlUBSlKAUpSgFKUoBSlKAUpSgFKUoBSlKAUpSgFKUoBSlKAUpSgFYs1emomJOc5OQ9r9F+PPy9axukCLiMYqK9+6wREVmltltgSzH1j5RXAXOO4TirWUv4bEYZrstgsVKhid/q7iHwvpPdtUn9oPakrds2rWL7myDcGKuYfu716ywA7sXLZkrbnNm08jFQv2Ydlbd0jFtMWbt0WxblMLeYQq4u3ZP7tisiBpzFcVD/phvwdh2U7MnBWrhe42IvXnN27dy5TcY6LCjQaACuhw1iASfabU/wAh5DavlH7ReOvir7YW01xLeFHeO9skM90ANA+6q5t9CT5CvoHDO1No4W1du3FUsusnUkeEwBqdRy61sEltm/hfV7XCXv2oW++VVtsLWaHuucpC6jMqdAYmSNOVdxbuAgEGQdQRsQdjXVNPoNNdmdKUrTBSlKAUpSgFKUoBSlKAUpSgFKUoBSlKAUpSgFKUoBSlKAV5XteUBoxN/KNNWOijqf5cz5CqHtF2jGCW0q22v38Rc7u3bVlQu0ZnZnbRQB+gq4x4AHeFlTIDq5ASDE5ifZ2Gv51zuJbA8WtmznztbKuDbYpdtsNrlp4BjcZhoa5Svlvo3wfOey3AWxNxUwncFbGIF76b4rWLW27FzbdCPrg4JAaYI18q+ndrO2WGwKqLzkM4OW2gzXCo0MAaDXwySBqawwfDMPwqxfvPdu3Ji5dvXmz3XygKiyAOUKAOZr5BiHuY7EXMXfiWgKnK2nuIPTn1JY1kpLtmwi3o6n/5ZsRiO+XDG0Lz2UCsykHMuUM0ARoslRMZPOq2z2bS4BdwDuTr9TcEXco9+3/bWyIOXcZh8La5eH0c5NXZLdhOouObltSPRHumfuVfcIxmF8ODyPNpZ7wLFsXIXw5wQyuAymdN9DpUQbnG2dJ1CWj513ouSp3koyGREkAjXbmNp613H7Ju1jNaTCYg+ID6lz76qNUP3lgx5elbeP8AZIXfE8sRoMVaAN5I2W/b/wDsJA3EMI+I4LA4grmQFgUuM1t1jMjBiQy6af8ANdcceKpETlydn6DFe1Q9kO0X0uzLDLdtnJdUbZuTL91hqPiOVXtdCDVfxapGZgs7TpWaXAdQQR1Gorm+13EWtr4CcwyrodRJLsdOi2x09qrDs/aIWWIJK2wWgAsQsliBpMvHwraBb0pSsApSlAKUpQClKUApSlAKUpQClKUApSlAKUrwmgFcR2p7a3bV1rFhFDLANx5bUqCMqCNPENSeR0rrcVxK3b9phPQan5CvlXbDiGbFs6BlPh339hcu2msER5iuGWdKo9nXHFN7NPF8ImLy/SMTcV2Li013WyWQKGzgeG0suFDACCGmapsXgruHuqlzNZvL+6vAwWlvaDqSCCDvrOx1rrMJfGHzO1s3mSMJaRYAa4A1y+S8EKM5uanoBVynBlv4eFRXst7WHuGMjaEi04/dMJ5eE9BWcNI3nTaOF4xxnG4wWbGKyKqNJIGUXWGitcG2gnQQJM+VLeEyyBqNmYa6mRyn5Vbf0bdHCrce5Ytggq4/6myOS3V/rLc7XVnz2mp93BvdR1ChEYgq75lJykRkUeNpAOoEajWvPPm5KNHeHBRsjcCwmc2y2uQd+x6vd+rtDyy21dvLvq6i3wle9zlkChu8IMyCBoCZhV21PStOFwDogLWymZ80MZCCMqrlU6lURRLGN9K2XuL4a0RncO5ICg65c3MW1ByxBMhdAN69a1pHkk72y4XFE620B+9JVNSeZEkegPrXzft/w44a+bugTEeF2QFQt2IMakiQQ0nchq6axxPE4h3AHc27Vx0YsZdspgFMpheoJzT4dNYqPxvAfTLBRoZ3mD/3FIVegAOsDoxPlVU4k2mUvZPtIMKQxSZQWyoIB0bMCCeQYsI6MOld/he19pxqtxf4Q3+UmvnHZ/BjEplIy3E3mdV9llI91pAOvQ9Kk4DGG2z292QlQRPijaOeulZkcltFRSfZ0XGr6379kDKRcZjDEAgOVthjbZCSMtt+h13G9dfwxwUBBHil9NfaOYfgRXE3b6q2IlEL4e2URxmVwQi2lnTI8s7EayOlY8HwihQCq6QNoMRA1HpTJk4VYjGz6HNJrk7dwr7Ny4scg5P4NIqfw/jJzhLhBDQFaADJ2Dgaa8iI6VMc0ZGuDRfUrwV7XYgUpSgFKUoBSlKAUpSgFKUoBWJNZGqbjmIMrbBgEFmjcqNAs8gSdf7sc6mUuKs1KyXd4qg2OY/d2+e1V2K4k555R0X9TvUVGA/0rC7cHlXhlllI7KCRGdhy8/8Af/NcrihOLLgSLai7EaEpHdj1Nw2xXSYrEACufwWIRr5DRBIaWbIpFpWYAkAmS5DQBtbGtZjjbNbpHRYHBKMPbQMTdUzOUtLkyxZRuZJb41b4O8ltBbBLXJJOTLMkyc2uVBrsTNQrXEbTKe8uggjVFOVTpzAOZxHMmqjHdr7NpD3KZwtxbJW1ldkdgSuZFICAhW57iImvb3o4FxxDAm8ZYZSNMyE94AdCFuCMs7EKI8zULFdpsNhCQzA3As5ASbjkHLtqza6AnTTenCONXTpfAXNooBzwRtrA31mNiB1rRxbhSDFpe8IOVhmAAMH724gk+RF3yolbpmN6tF1a4p3iBgp+s0KwZkqG2O0qdQenlVLw/hdu3i7l0AA3VBJI1zKACTOmqZNeqtW7D4lGvBR748QXUggMQx5Ab/4/SrHFYC20AkiIHhMTGwMdNT8T1rf6sf2RDbGpbdjIMgAr7TkqAFYKNfZ8Og3TzrLh7s98EiA0NBInw7SOWhHPkOlVfF+MWcIciZSbgYkCPZ2zMdTJ5bnw1yHE+3OIS+vckJ4QAuRDqTGimd461LyW6KWOlZe9oMOcNi5iLWIWWAkDOcrXV8vdePNulauKfV3LWJeAAy950lDKkjzGX51GxfaP6VhHt32QXli9acAIGddGUaxlIzJm89RVTYuYviFtFtWrrplyMzStsgTEu8CQCNRJ0+fRdbJ/wvsPj82GLk63ryK3mEDXXMcpd1HParSzxRVG4HxA+AqFwD9nt5FUYrEB4nw250B3m43WBqF5V0/DcDZs620GaDDmWJA3yuZ/A1wyrm7OkHRDw5u3NVQgfaaVHwnU/KpbcK8JzOToYyggKQJHmdeelWK6/wCtZZY29PL1riopF2XeGuZkVuoB+YB/Wts1S4DiTG0kBVhY8RLHw+HUKN9Npr27xO6usIwG6iVJ9CSR869X2ROfBl1SoeA4ml0EqdRGZTo6noy8vyPKpdXZB7SlK0ClKUB5NJrleDdpnGES/fgqAQ7gNmJD92GyjeTGgjepa9sLbexbvN/CF/zEVLkl2ak30X80LRXNNxi++wW0P8bfMgD8Kjtgc+txmuH75kfBdh8q5vKvBaxsv7nHcOpg3rQI3GddPXWqLifFLF6/bW1ftlyryqkM0LDT+Jr1cKo5AemlVPHOG5CmItr4rLh9NysFXHnKM1cZ5XJVRax1ssb2DEAm48akkG2gUCBJJXXVgIrMcNt8++PU5i3/AOcivBfz5gArq6hCGzKCszKsu0yD8qjfQRbMob2HMAHusl1CASwkaMdzy0BIFVBRaMMrnDLDPlhm05Oza+YnSsj2RwpADWVM8mLn/wBqzt4slh9bZvJkgC+CjlltgCGYe8wJJk717YNzIO8t922dAGV5tuDmZoWSNFWPOapwrowqOMdhsG4NvuAFK65Gur16MeYG+lc1e7P4jD3AmHJu2rwCMsKLqaAq7tMOgZdSepkGdfo9+4FBkaRv67/pVf8ARoOZvabluQJ8IA3J6+Z8q5LJJPQcU+zl7fZziLIO8uYa2fsqbrwZzBsyiAQQu3SpmI4FjXAz38O3oLwA66jlXRm6bYm5lQQSO8MMQOlsSzcum9V1zijXXixaa+B4WLAooJJHsKeUT42Ex5g11Tm3bI/itIpV4djEOVMRh05nJbuwCftdCTzO9e3eG454H0qz8LVzp61e2blyT3t1cpV17iwoZVLar4hCqQQp1LHQida22mMCQAYMxqJIJIB8v1rZOglZxjfs1xN18zYu0WLZSTauabiPa2gfjWC/swvZ+9+kWnIBQA27kAAmdm5zHWJ619Fw90hDEzm5gTsNxyqPj+Ji1vPidUXKAZZ/ZBZvDbUnSTOx0orvRrOJ7P8AYxrV0/T+6uBTNgxNtrjauxUjQgKoFsiNARMCu8xePW2JbQCB4gSdiQBbHi2Vtwo8O9UhvYm4oYRhUb37mYXD7JADe2xnMCqqoI5idMr2Et2iXt4c3FJ8bXNQvizhha1Z4I3YyB11qmvMjF+Gb8QvXkzWLYZSSC1wplChFdWCg92oaSJYsRGo5VuwgJJZnN24xtajMbShAVJDMQGLKdcigTrUwWAyhi2YaEbZV9EHhA9K3NiFAEkD1IGvlJqXNdIpRJFsTTGYpUVi2wEmfKqu/wBobSHW4s7RIJPy3NQcQ9zEsoKslsHMxcRmjUKFOsTGprmUkWvDLZW0oOhMuR0LktHwzR8Kk3LUilpa31qRTZz3EbTowuIzJcXZl3jfKwOjL5H8N6s+BdtUuMLd+Ld0nKp/q7h+6T7LfdPwJrZjLMiuI7QcO0Om+9RzeN/hXFTX6fWTcAGpj10rINXwfHdr8StgWGYuqspUtJZQGXwsffWJGuutXHasPbtEo7gIS4VWdRpvoD0P5V7INTVo8c24OmfYJr2a+A8P7YYy00riLpCmYdi6kaFcwfkRykV9X7I9trWNXLol4CWtz/5IfeX8RzpZRzOF4gv/AMRbB1a4Unbd72cjTSd6ucDBArgO0Nq9g7uHw10eEEurAHI8eBcp6gFiV3Eiuw4TixlFeHPKp7PTiX8Toba1uyCq+xiJqV31bGSYaZ7csTUFO8tk5vrLZ2EeNR03hx8j61OS8K2O4o0mam0VOAxIVci+7KjrlnwyNxA0/hrY98nfz9IEVIxGDS57Sg+u/wA6iNwW2T767jS440HlMa1yVo1pMiJe+rPkXHLbl8ZqTw7CKig6ZgDJ21PppsYmsP6PAGFuXBud0I/Fah8awF6yAUvEiSXBCyEUSxUjmJ56Vbk6J4lpJvEwYUSF/vxE+in8fSoHEcOzEEYhbFtgDCEm5IUKVKr9YxDhmzFo9kRpNb+CAsZIhUEKvQevM+Z86sTw4MdIHoNauEuJElZW4Dh6IzPbRmLhg1zEHMWBiV7se0DA9s6RW67hGJCg5piEEJb8I3yqIgADUzECrK8Ai8ydgOZPT/XlBqE7kkiVgD6657oUH92vMrrHVjVcn5MUV4NXed2SrIqmIIiRHIqeYPl8eles7NOXLkSXJYEKog6kqNonQDlOwrJMYJBAgKMttCdlMSSftGNddNq03sWA+Uyy3CC6ruCvs3FnmIGh0MDnvirlseCVhGlWUkCCsyRGw57EHQyNDNemQ3heNIMZSSJkcjBB1B5SetQregt2mZJIc2sQAwtlSfAjEzmYknnIidzrtbMM4fcKFZYiPa003neRvPy6OLi9GJ2S7OGAObVm5s8lvmfyrK7dykBVlzJAkAaRJJ5DURUFrzC0SNCXMx6TFaxjcjh2BYNbCmATlKsW1iYBzRPkK5lpGS8POYszFTpKWjltz1B9o/MelbhhgCYVeXIT860DtBY3N20DOxdZHLWTvWm/2jsrqbtsfxr+GtQ9HVFki69KkJbFcm/bnDA/vk9JqZw/tQl4TaOfWPDqNImTsPjWqSRlHTV4WqDbxnnW3v5rpZDRtuNVNxLDBpqfcuVDuNXKb0XDRwnaPhMIxA2BrreK4fNZIInw+o2qL2gtTZb0NXnchkB6qD+Arv8AE6aPP8vwz47atQwA5ALrESrFR57AVutEowZSyupBUqSIII8Qg6frUjH4dkvuP+4/6EbctZrU/QrtGvy18/8Amuj7Ij0ffuK8HtYm2bV5A6HWDuCNmU7qw6iuA4vwq5gTqS1mYW7Gok6Lc6Hodj5Gvptar+HV1KsAysIIYAgjoQdxU5cSyLZcJuLPnmC4oDzq1W/NV3HuyDYabuHUvaGptiS6dSp95fLcefKhsdoZHsP8INeCUZY9M9kantHZC6KqeM9qrGHWXeTsEQZnPWBtp5mqTF9oL+WLVsKTsz+KI3OXb51z9vg9267PcZrjGBJ9NY5ATyFF/LtlcKOs4d2+w1w/vDbPS6Mn47fjXRYbiiNtcQ+jKf1r5ziOzihSXiAJM9Oeu1WHZbgFi7g7T5FJ8SklR7rsu3wqlBLaZM7XZ22L4zbSCb1pTtDMuvSADMzUO/jzfkKGIPhLQQsSCVQHViYAJiIHOq3hHZ+2H7wIsKYQgAEtMFtBsNQD1mugdQRtSTvRHIwwV2CQvLfp6HmKtHvARoNIJ5x0AA3YnQDzqDhbQtrOgLSRO3mxPpWRzCAoJuNGUays/wBY/wBlyJAB9kTz0rol5Ofboya8zsQCA5DeKZS0nvLmHvnm2wgCtVm0LhAWRaUyuwLt/aN5fZHIa9IzZe9BRSuSZdlEC63OPuA/4jr6zlMDlpVPRn4V2IwbawRJ2OgifzqHYw4BPPqTu33Qfzq0viRWuygdYMaaA9Y/MVIIOL4erAFgXRsxIT2lZgAWQTEwNREGOp124V/Ytvuy/U3nbMLg2KXDOxgGB7JYDf2pVvOCeWkfCqnE31ttkKl7THMygBirf2luZ8Q5jnXeEvDIki+soDmBEGTmUjYxseR0Ag7EV4yqimAFgE6eXKq+zfcLlLLcYFe5uKZLWTr9aOg1UTrIPQmpt+ySIBAOhmJ2M6jmOVZJJM1OyHi+HZs020Yg65YJB008UE78pqJb4NYDeK0qEg+0pSduoH4GrC/akkvaBJMlrbFW9cryPhNYpiImLrITut9DG8+14k5mr4Ql0xbRXcQ7M2bi6LkaPCy8vX7Q8vlXKtwO9hrha1Ab3kJIW4s7yNx0bcHQ9K7kEB7YGQeFi5tEZDJAt6AxMBjp1qRfwy3FAOhGqsPdPl5ciOYrlJVopPycvw3j6XPDOS4N7bQGHw94eYqe2PjeqHtP2MbFtFpR3yZiVmDoAQVJ5GQQd+XKuPfGcQwlwWrxcjkt9STA5q/tEfE1HB1aOqmvJ9PHEJ51szVyHCeMM5ANog9QwI84BANdRh1J8vM71wbfTO3Fdo08bJ7s/L51fYe2RbT+6v8AlFUXHElVQbu6p8yJ/Ca64pA9NK93xFps+f8AKe0fH+04Hfv5u3SNrfKNdqrleSAANTy9ev8Avapva1/+pcdGbb4D9KkcJ4ZsTrzA9Yj4/wA66SWyI9H3elKVZpiRXJ9oOxmYm5hgiuTLI3hRjzYEA5W+EHyrrq8iplBSVMqM3F2j57Z7MY3ZreH+N1v0SsrXZzFLobCH7y3Fy6/3gD+HKvoEUy1yWCCOn3zPm3G+CMMqXkyq4kQcwZh7rEaSImOfnFVPAgUS5ZBgreeeWVSqOfU+LT18q+tYnDK6lXUMp3B1FcRjeC28HiblwsAl1BlDE6FD41JPLVIPQeU1GTHxVor7eSpm+24YALC5dIB0gaCPKploDQVRHjdkHW7aHQd4kD/yrYvabCqBOJsaQfbUxrPKYrzmlvLMzZQCyFZXc67Pl5qpjQcwSdgKxcgFkDEkki9cGuuk21aNtNem3pV2uOWsS2XD3c91QSDY1cDYn01APw8qm4DBXVWBYuxvrlWfM5mmdj8Kvn6TMrwywQADw7CNhHppWNy+BpWf0TEEQLYHmzqPymtI4BiGkt3MnTVmaPPRBUVkfg24+yNicWZKj4noCPzOwFaLTS2mX3TmUklBElARz689J5ipydlb3O5b5+65J03JkTW0dknMTdURrAtnfnu/OrWPJ6M5RNacQPMZdiN/Z6n7I9arE4iFfIR1g7nU6/DX8avf6LEzN5tdyEUH03Olam7EITJu3p8si/8ArVrHMnlE1WsqzlA11Mczp/v4Vn9IGbfWKkp2Rtje7fP8YH5LW9ezNnn3h9bj/wA6fVkfo3nEr7mJE1H73Vp26/751ef0csf2c+rOfzasl7O4cf1Nv4rP51v0z9mc4+ig79FmMoOnQUPEEQe0vX2ln866VeDWBtZtD+BP5VuXCINkUeij+Vb9EvLH2L0cZwXGq+NtkMrNFxWAMwuWV26EH/Ea6bjPAbWLt93eUEbqdmQ/aU8jU67hlZSpUFSIII0I9K04HB90CuZiCSRmJOUH3QTrHr1rvCHFUc3K3ZwX9C7uGfRTdQbOkZgOj2+v92R6bVI79VHilfJ1ZfzFd3Zvq4lSGHUGa2EVyfx43aOy+RKqZ8zwuJF7iFm2GVlQPcMEEyogacva/Cuwx2MS2jMzAAAyTtVbZ7G9zi7+JtqpuXtiTlhdyDpuST8qpu0HAcfdbKbam3ofqnDCfMNlJj0+dejGlCNHkyNzlZyBsHEYpmAMEny5k6ztE12PDuHqLbPIAUEzBgZfz1HxjSscFwBrKEd2wZhlGZdCT1PzJ9Ks1RVC25LRoqxz5MV8upmPWpey+jtaUpVAUpSgFKUoDysLloMCCAQQQQdQQdCCOYrZQ0ByL9gcOmiWLRXoVWR5aitfDuwy27jsqqiuB4IEFgTr5afOuxikVyeKLOqyySKXh3Z9bbq5VQVmMoHMQZ+H6VdAUpVxioqkRKTk7YikV7SqJEUilKA8ikV7SgPK9pSgFKUoBSlKAV4RXteE0BHt4BFuNcAhnADRpMEmSBuddzWy7eyjr5c+Un4TWZao6DMQ0QANJ3P8hQEkVi7QJoTVfjbpbQbT84Osf7/KsYIHFMTmGrZC0qm2aPeIB94j5aVlwrhoME+yoABMl2jkWOuXmevOtljh4uOWYSRsfszEhT1P6VcpbAEDYUQM6UpWgUpSgFKUoBSlKAUpSgFKUoBSlKAUpSgFKUoBSlKAUpSgFKUoBWnE3somJ1A+fWt1YXFkRQEPD4aZmfaJ1O++4mD5eUVLLgVoxWIW2BPpoNSfICq98UzkFToDqYlT0APP4aedGwS8diSq6akmABzJ8+XP5VHSyxICkDQzOvpr0G/npUbE4gk5U8TmP9fIbVc4SzlUA786jtmmyzZygAT8d/WtlBSrMP/Z">
            <a:extLst>
              <a:ext uri="{FF2B5EF4-FFF2-40B4-BE49-F238E27FC236}">
                <a16:creationId xmlns:a16="http://schemas.microsoft.com/office/drawing/2014/main" id="{7FE843BF-D460-4D95-9DAA-D58504870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8890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4" name="AutoShape 8" descr="data:image/jpeg;base64,/9j/4AAQSkZJRgABAQAAAQABAAD/2wCEAAkGBhQSERUUExQUFBUUGBYUFxYUGBUWFRcYFxcVFhYXFhYYGyYeFxkjHRUWHy8gJCgpLCwtFR4xNTAqNScrLCkBCQoKDgwOGg8PGikcHx8pKSkpKSwsLCwpKSksKSkpKSksKSkpKSwpLCkpKSksLCksLCkpKSkpKSwsKSwpKSkpLP/AABEIAMABAAMBIgACEQEDEQH/xAAcAAEAAgMBAQEAAAAAAAAAAAAABAUCAwYBBwj/xABDEAACAQIEAwUEBwQJBAMAAAABAhEAAwQSITEFQVEGEyJhcTJCgZEUI1JiobHBBzOC0RZDU3KSsuHw8SRjosIVRLP/xAAZAQEBAQEBAQAAAAAAAAAAAAAAAgEDBAX/xAAkEQACAgICAgMAAwEAAAAAAAAAAQIRAyESMUFRBBNhIjJxQv/aAAwDAQACEQMRAD8A+40pSgFKUoBSlKAUpSgFKUoBSlKAUpWLGgML18KNfTQEn5CskuAiQZB5jaots5jn1jZR5c29T+VetbIMqYPQ+yfUdfMfjXPmkzaJde1Hs4qTBGVuh/NTzFSKtOzBSlK0ClKUApSlAKUpQClKUApSlAKUpQClKUApSlAKUpQClKUApSlAKUpQHhNRMS+Y5OW7enJfjz8vWtuJv5RpqToB1P8ALn6A1zfabtEmCtAE3DevZltrat99dZ8pJuC1IzKuhPLQCuWSVaRq9lF+03tOtoLh7ti69i8rFr1m+tl0uWjmyIZjOAM2ViJ2AOta/wBn9vF4h1v3cTefDWVKWFdGs3bpaCWxCbOVEKGEg7iuM7M8OxGKT6IFF7D3mGa+Ae6UKzPfuuD40xpYqBmiBtIr7YtiFW0pOgiSSSEGm/2jt8zyrnPS4LsxezZhkztm91ZC+bbM36D4+VThWKIAAAIA0ArOu8Y8VQYpSlUBSlKAUpSgFKUoBSlKAUpSgFKUoBSlKAUpSgFKUoBSlKAUpSgFYs1emomJOc5OQ9r9F+PPy9axukCLiMYqK9+6wREVmltltgSzH1j5RXAXOO4TirWUv4bEYZrstgsVKhid/q7iHwvpPdtUn9oPakrds2rWL7myDcGKuYfu716ywA7sXLZkrbnNm08jFQv2Ydlbd0jFtMWbt0WxblMLeYQq4u3ZP7tisiBpzFcVD/phvwdh2U7MnBWrhe42IvXnN27dy5TcY6LCjQaACuhw1iASfabU/wAh5DavlH7ReOvir7YW01xLeFHeO9skM90ANA+6q5t9CT5CvoHDO1No4W1du3FUsusnUkeEwBqdRy61sEltm/hfV7XCXv2oW++VVtsLWaHuucpC6jMqdAYmSNOVdxbuAgEGQdQRsQdjXVNPoNNdmdKUrTBSlKAUpSgFKUoBSlKAUpSgFKUoBSlKAUpSgFKUoBSlKAV5XteUBoxN/KNNWOijqf5cz5CqHtF2jGCW0q22v38Rc7u3bVlQu0ZnZnbRQB+gq4x4AHeFlTIDq5ASDE5ifZ2Gv51zuJbA8WtmznztbKuDbYpdtsNrlp4BjcZhoa5Svlvo3wfOey3AWxNxUwncFbGIF76b4rWLW27FzbdCPrg4JAaYI18q+ndrO2WGwKqLzkM4OW2gzXCo0MAaDXwySBqawwfDMPwqxfvPdu3Ji5dvXmz3XygKiyAOUKAOZr5BiHuY7EXMXfiWgKnK2nuIPTn1JY1kpLtmwi3o6n/5ZsRiO+XDG0Lz2UCsykHMuUM0ARoslRMZPOq2z2bS4BdwDuTr9TcEXco9+3/bWyIOXcZh8La5eH0c5NXZLdhOouObltSPRHumfuVfcIxmF8ODyPNpZ7wLFsXIXw5wQyuAymdN9DpUQbnG2dJ1CWj513ouSp3koyGREkAjXbmNp613H7Ju1jNaTCYg+ID6lz76qNUP3lgx5elbeP8AZIXfE8sRoMVaAN5I2W/b/wDsJA3EMI+I4LA4grmQFgUuM1t1jMjBiQy6af8ANdcceKpETlydn6DFe1Q9kO0X0uzLDLdtnJdUbZuTL91hqPiOVXtdCDVfxapGZgs7TpWaXAdQQR1Gorm+13EWtr4CcwyrodRJLsdOi2x09qrDs/aIWWIJK2wWgAsQsliBpMvHwraBb0pSsApSlAKUpQClKUApSlAKUpQClKUApSlAKUrwmgFcR2p7a3bV1rFhFDLANx5bUqCMqCNPENSeR0rrcVxK3b9phPQan5CvlXbDiGbFs6BlPh339hcu2msER5iuGWdKo9nXHFN7NPF8ImLy/SMTcV2Li013WyWQKGzgeG0suFDACCGmapsXgruHuqlzNZvL+6vAwWlvaDqSCCDvrOx1rrMJfGHzO1s3mSMJaRYAa4A1y+S8EKM5uanoBVynBlv4eFRXst7WHuGMjaEi04/dMJ5eE9BWcNI3nTaOF4xxnG4wWbGKyKqNJIGUXWGitcG2gnQQJM+VLeEyyBqNmYa6mRyn5Vbf0bdHCrce5Ytggq4/6myOS3V/rLc7XVnz2mp93BvdR1ChEYgq75lJykRkUeNpAOoEajWvPPm5KNHeHBRsjcCwmc2y2uQd+x6vd+rtDyy21dvLvq6i3wle9zlkChu8IMyCBoCZhV21PStOFwDogLWymZ80MZCCMqrlU6lURRLGN9K2XuL4a0RncO5ICg65c3MW1ByxBMhdAN69a1pHkk72y4XFE620B+9JVNSeZEkegPrXzft/w44a+bugTEeF2QFQt2IMakiQQ0nchq6axxPE4h3AHc27Vx0YsZdspgFMpheoJzT4dNYqPxvAfTLBRoZ3mD/3FIVegAOsDoxPlVU4k2mUvZPtIMKQxSZQWyoIB0bMCCeQYsI6MOld/he19pxqtxf4Q3+UmvnHZ/BjEplIy3E3mdV9llI91pAOvQ9Kk4DGG2z292QlQRPijaOeulZkcltFRSfZ0XGr6379kDKRcZjDEAgOVthjbZCSMtt+h13G9dfwxwUBBHil9NfaOYfgRXE3b6q2IlEL4e2URxmVwQi2lnTI8s7EayOlY8HwihQCq6QNoMRA1HpTJk4VYjGz6HNJrk7dwr7Ny4scg5P4NIqfw/jJzhLhBDQFaADJ2Dgaa8iI6VMc0ZGuDRfUrwV7XYgUpSgFKUoBSlKAUpSgFKUoBWJNZGqbjmIMrbBgEFmjcqNAs8gSdf7sc6mUuKs1KyXd4qg2OY/d2+e1V2K4k555R0X9TvUVGA/0rC7cHlXhlllI7KCRGdhy8/8Af/NcrihOLLgSLai7EaEpHdj1Nw2xXSYrEACufwWIRr5DRBIaWbIpFpWYAkAmS5DQBtbGtZjjbNbpHRYHBKMPbQMTdUzOUtLkyxZRuZJb41b4O8ltBbBLXJJOTLMkyc2uVBrsTNQrXEbTKe8uggjVFOVTpzAOZxHMmqjHdr7NpD3KZwtxbJW1ldkdgSuZFICAhW57iImvb3o4FxxDAm8ZYZSNMyE94AdCFuCMs7EKI8zULFdpsNhCQzA3As5ASbjkHLtqza6AnTTenCONXTpfAXNooBzwRtrA31mNiB1rRxbhSDFpe8IOVhmAAMH724gk+RF3yolbpmN6tF1a4p3iBgp+s0KwZkqG2O0qdQenlVLw/hdu3i7l0AA3VBJI1zKACTOmqZNeqtW7D4lGvBR748QXUggMQx5Ab/4/SrHFYC20AkiIHhMTGwMdNT8T1rf6sf2RDbGpbdjIMgAr7TkqAFYKNfZ8Og3TzrLh7s98EiA0NBInw7SOWhHPkOlVfF+MWcIciZSbgYkCPZ2zMdTJ5bnw1yHE+3OIS+vckJ4QAuRDqTGimd461LyW6KWOlZe9oMOcNi5iLWIWWAkDOcrXV8vdePNulauKfV3LWJeAAy950lDKkjzGX51GxfaP6VhHt32QXli9acAIGddGUaxlIzJm89RVTYuYviFtFtWrrplyMzStsgTEu8CQCNRJ0+fRdbJ/wvsPj82GLk63ryK3mEDXXMcpd1HParSzxRVG4HxA+AqFwD9nt5FUYrEB4nw250B3m43WBqF5V0/DcDZs620GaDDmWJA3yuZ/A1wyrm7OkHRDw5u3NVQgfaaVHwnU/KpbcK8JzOToYyggKQJHmdeelWK6/wCtZZY29PL1riopF2XeGuZkVuoB+YB/Wts1S4DiTG0kBVhY8RLHw+HUKN9Npr27xO6usIwG6iVJ9CSR869X2ROfBl1SoeA4ml0EqdRGZTo6noy8vyPKpdXZB7SlK0ClKUB5NJrleDdpnGES/fgqAQ7gNmJD92GyjeTGgjepa9sLbexbvN/CF/zEVLkl2ak30X80LRXNNxi++wW0P8bfMgD8Kjtgc+txmuH75kfBdh8q5vKvBaxsv7nHcOpg3rQI3GddPXWqLifFLF6/bW1ftlyryqkM0LDT+Jr1cKo5AemlVPHOG5CmItr4rLh9NysFXHnKM1cZ5XJVRax1ssb2DEAm48akkG2gUCBJJXXVgIrMcNt8++PU5i3/AOcivBfz5gArq6hCGzKCszKsu0yD8qjfQRbMob2HMAHusl1CASwkaMdzy0BIFVBRaMMrnDLDPlhm05Oza+YnSsj2RwpADWVM8mLn/wBqzt4slh9bZvJkgC+CjlltgCGYe8wJJk717YNzIO8t922dAGV5tuDmZoWSNFWPOapwrowqOMdhsG4NvuAFK65Gur16MeYG+lc1e7P4jD3AmHJu2rwCMsKLqaAq7tMOgZdSepkGdfo9+4FBkaRv67/pVf8ARoOZvabluQJ8IA3J6+Z8q5LJJPQcU+zl7fZziLIO8uYa2fsqbrwZzBsyiAQQu3SpmI4FjXAz38O3oLwA66jlXRm6bYm5lQQSO8MMQOlsSzcum9V1zijXXixaa+B4WLAooJJHsKeUT42Ex5g11Tm3bI/itIpV4djEOVMRh05nJbuwCftdCTzO9e3eG454H0qz8LVzp61e2blyT3t1cpV17iwoZVLar4hCqQQp1LHQida22mMCQAYMxqJIJIB8v1rZOglZxjfs1xN18zYu0WLZSTauabiPa2gfjWC/swvZ+9+kWnIBQA27kAAmdm5zHWJ619Fw90hDEzm5gTsNxyqPj+Ji1vPidUXKAZZ/ZBZvDbUnSTOx0orvRrOJ7P8AYxrV0/T+6uBTNgxNtrjauxUjQgKoFsiNARMCu8xePW2JbQCB4gSdiQBbHi2Vtwo8O9UhvYm4oYRhUb37mYXD7JADe2xnMCqqoI5idMr2Et2iXt4c3FJ8bXNQvizhha1Z4I3YyB11qmvMjF+Gb8QvXkzWLYZSSC1wplChFdWCg92oaSJYsRGo5VuwgJJZnN24xtajMbShAVJDMQGLKdcigTrUwWAyhi2YaEbZV9EHhA9K3NiFAEkD1IGvlJqXNdIpRJFsTTGYpUVi2wEmfKqu/wBobSHW4s7RIJPy3NQcQ9zEsoKslsHMxcRmjUKFOsTGprmUkWvDLZW0oOhMuR0LktHwzR8Kk3LUilpa31qRTZz3EbTowuIzJcXZl3jfKwOjL5H8N6s+BdtUuMLd+Ld0nKp/q7h+6T7LfdPwJrZjLMiuI7QcO0Om+9RzeN/hXFTX6fWTcAGpj10rINXwfHdr8StgWGYuqspUtJZQGXwsffWJGuutXHasPbtEo7gIS4VWdRpvoD0P5V7INTVo8c24OmfYJr2a+A8P7YYy00riLpCmYdi6kaFcwfkRykV9X7I9trWNXLol4CWtz/5IfeX8RzpZRzOF4gv/AMRbB1a4Unbd72cjTSd6ucDBArgO0Nq9g7uHw10eEEurAHI8eBcp6gFiV3Eiuw4TixlFeHPKp7PTiX8Toba1uyCq+xiJqV31bGSYaZ7csTUFO8tk5vrLZ2EeNR03hx8j61OS8K2O4o0mam0VOAxIVci+7KjrlnwyNxA0/hrY98nfz9IEVIxGDS57Sg+u/wA6iNwW2T767jS440HlMa1yVo1pMiJe+rPkXHLbl8ZqTw7CKig6ZgDJ21PppsYmsP6PAGFuXBud0I/Fah8awF6yAUvEiSXBCyEUSxUjmJ56Vbk6J4lpJvEwYUSF/vxE+in8fSoHEcOzEEYhbFtgDCEm5IUKVKr9YxDhmzFo9kRpNb+CAsZIhUEKvQevM+Z86sTw4MdIHoNauEuJElZW4Dh6IzPbRmLhg1zEHMWBiV7se0DA9s6RW67hGJCg5piEEJb8I3yqIgADUzECrK8Ai8ydgOZPT/XlBqE7kkiVgD6657oUH92vMrrHVjVcn5MUV4NXed2SrIqmIIiRHIqeYPl8eles7NOXLkSXJYEKog6kqNonQDlOwrJMYJBAgKMttCdlMSSftGNddNq03sWA+Uyy3CC6ruCvs3FnmIGh0MDnvirlseCVhGlWUkCCsyRGw57EHQyNDNemQ3heNIMZSSJkcjBB1B5SetQregt2mZJIc2sQAwtlSfAjEzmYknnIidzrtbMM4fcKFZYiPa003neRvPy6OLi9GJ2S7OGAObVm5s8lvmfyrK7dykBVlzJAkAaRJJ5DURUFrzC0SNCXMx6TFaxjcjh2BYNbCmATlKsW1iYBzRPkK5lpGS8POYszFTpKWjltz1B9o/MelbhhgCYVeXIT860DtBY3N20DOxdZHLWTvWm/2jsrqbtsfxr+GtQ9HVFki69KkJbFcm/bnDA/vk9JqZw/tQl4TaOfWPDqNImTsPjWqSRlHTV4WqDbxnnW3v5rpZDRtuNVNxLDBpqfcuVDuNXKb0XDRwnaPhMIxA2BrreK4fNZIInw+o2qL2gtTZb0NXnchkB6qD+Arv8AE6aPP8vwz47atQwA5ALrESrFR57AVutEowZSyupBUqSIII8Qg6frUjH4dkvuP+4/6EbctZrU/QrtGvy18/8Amuj7Ij0ffuK8HtYm2bV5A6HWDuCNmU7qw6iuA4vwq5gTqS1mYW7Gok6Lc6Hodj5Gvptar+HV1KsAysIIYAgjoQdxU5cSyLZcJuLPnmC4oDzq1W/NV3HuyDYabuHUvaGptiS6dSp95fLcefKhsdoZHsP8INeCUZY9M9kantHZC6KqeM9qrGHWXeTsEQZnPWBtp5mqTF9oL+WLVsKTsz+KI3OXb51z9vg9267PcZrjGBJ9NY5ATyFF/LtlcKOs4d2+w1w/vDbPS6Mn47fjXRYbiiNtcQ+jKf1r5ziOzihSXiAJM9Oeu1WHZbgFi7g7T5FJ8SklR7rsu3wqlBLaZM7XZ22L4zbSCb1pTtDMuvSADMzUO/jzfkKGIPhLQQsSCVQHViYAJiIHOq3hHZ+2H7wIsKYQgAEtMFtBsNQD1mugdQRtSTvRHIwwV2CQvLfp6HmKtHvARoNIJ5x0AA3YnQDzqDhbQtrOgLSRO3mxPpWRzCAoJuNGUays/wBY/wBlyJAB9kTz0rol5Ofboya8zsQCA5DeKZS0nvLmHvnm2wgCtVm0LhAWRaUyuwLt/aN5fZHIa9IzZe9BRSuSZdlEC63OPuA/4jr6zlMDlpVPRn4V2IwbawRJ2OgifzqHYw4BPPqTu33Qfzq0viRWuygdYMaaA9Y/MVIIOL4erAFgXRsxIT2lZgAWQTEwNREGOp124V/Ytvuy/U3nbMLg2KXDOxgGB7JYDf2pVvOCeWkfCqnE31ttkKl7THMygBirf2luZ8Q5jnXeEvDIki+soDmBEGTmUjYxseR0Ag7EV4yqimAFgE6eXKq+zfcLlLLcYFe5uKZLWTr9aOg1UTrIPQmpt+ySIBAOhmJ2M6jmOVZJJM1OyHi+HZs020Yg65YJB008UE78pqJb4NYDeK0qEg+0pSduoH4GrC/akkvaBJMlrbFW9cryPhNYpiImLrITut9DG8+14k5mr4Ql0xbRXcQ7M2bi6LkaPCy8vX7Q8vlXKtwO9hrha1Ab3kJIW4s7yNx0bcHQ9K7kEB7YGQeFi5tEZDJAt6AxMBjp1qRfwy3FAOhGqsPdPl5ciOYrlJVopPycvw3j6XPDOS4N7bQGHw94eYqe2PjeqHtP2MbFtFpR3yZiVmDoAQVJ5GQQd+XKuPfGcQwlwWrxcjkt9STA5q/tEfE1HB1aOqmvJ9PHEJ51szVyHCeMM5ANog9QwI84BANdRh1J8vM71wbfTO3Fdo08bJ7s/L51fYe2RbT+6v8AlFUXHElVQbu6p8yJ/Ca64pA9NK93xFps+f8AKe0fH+04Hfv5u3SNrfKNdqrleSAANTy9ev8Avapva1/+pcdGbb4D9KkcJ4ZsTrzA9Yj4/wA66SWyI9H3elKVZpiRXJ9oOxmYm5hgiuTLI3hRjzYEA5W+EHyrrq8iplBSVMqM3F2j57Z7MY3ZreH+N1v0SsrXZzFLobCH7y3Fy6/3gD+HKvoEUy1yWCCOn3zPm3G+CMMqXkyq4kQcwZh7rEaSImOfnFVPAgUS5ZBgreeeWVSqOfU+LT18q+tYnDK6lXUMp3B1FcRjeC28HiblwsAl1BlDE6FD41JPLVIPQeU1GTHxVor7eSpm+24YALC5dIB0gaCPKploDQVRHjdkHW7aHQd4kD/yrYvabCqBOJsaQfbUxrPKYrzmlvLMzZQCyFZXc67Pl5qpjQcwSdgKxcgFkDEkki9cGuuk21aNtNem3pV2uOWsS2XD3c91QSDY1cDYn01APw8qm4DBXVWBYuxvrlWfM5mmdj8Kvn6TMrwywQADw7CNhHppWNy+BpWf0TEEQLYHmzqPymtI4BiGkt3MnTVmaPPRBUVkfg24+yNicWZKj4noCPzOwFaLTS2mX3TmUklBElARz689J5ipydlb3O5b5+65J03JkTW0dknMTdURrAtnfnu/OrWPJ6M5RNacQPMZdiN/Z6n7I9arE4iFfIR1g7nU6/DX8avf6LEzN5tdyEUH03Olam7EITJu3p8si/8ArVrHMnlE1WsqzlA11Mczp/v4Vn9IGbfWKkp2Rtje7fP8YH5LW9ezNnn3h9bj/wA6fVkfo3nEr7mJE1H73Vp26/751ef0csf2c+rOfzasl7O4cf1Nv4rP51v0z9mc4+ig79FmMoOnQUPEEQe0vX2ln866VeDWBtZtD+BP5VuXCINkUeij+Vb9EvLH2L0cZwXGq+NtkMrNFxWAMwuWV26EH/Ea6bjPAbWLt93eUEbqdmQ/aU8jU67hlZSpUFSIII0I9K04HB90CuZiCSRmJOUH3QTrHr1rvCHFUc3K3ZwX9C7uGfRTdQbOkZgOj2+v92R6bVI79VHilfJ1ZfzFd3Zvq4lSGHUGa2EVyfx43aOy+RKqZ8zwuJF7iFm2GVlQPcMEEyogacva/Cuwx2MS2jMzAAAyTtVbZ7G9zi7+JtqpuXtiTlhdyDpuST8qpu0HAcfdbKbam3ofqnDCfMNlJj0+dejGlCNHkyNzlZyBsHEYpmAMEny5k6ztE12PDuHqLbPIAUEzBgZfz1HxjSscFwBrKEd2wZhlGZdCT1PzJ9Ks1RVC25LRoqxz5MV8upmPWpey+jtaUpVAUpSgFKUoDysLloMCCAQQQQdQQdCCOYrZQ0ByL9gcOmiWLRXoVWR5aitfDuwy27jsqqiuB4IEFgTr5afOuxikVyeKLOqyySKXh3Z9bbq5VQVmMoHMQZ+H6VdAUpVxioqkRKTk7YikV7SqJEUilKA8ikV7SgPK9pSgFKUoBSlKAV4RXteE0BHt4BFuNcAhnADRpMEmSBuddzWy7eyjr5c+Un4TWZao6DMQ0QANJ3P8hQEkVi7QJoTVfjbpbQbT84Osf7/KsYIHFMTmGrZC0qm2aPeIB94j5aVlwrhoME+yoABMl2jkWOuXmevOtljh4uOWYSRsfszEhT1P6VcpbAEDYUQM6UpWgUpSgFKUoBSlKAUpSgFKUoBSlKAUpSgFKUoBSlKAUpSgFKUoBWnE3somJ1A+fWt1YXFkRQEPD4aZmfaJ1O++4mD5eUVLLgVoxWIW2BPpoNSfICq98UzkFToDqYlT0APP4aedGwS8diSq6akmABzJ8+XP5VHSyxICkDQzOvpr0G/npUbE4gk5U8TmP9fIbVc4SzlUA786jtmmyzZygAT8d/WtlBSrMP/Z">
            <a:extLst>
              <a:ext uri="{FF2B5EF4-FFF2-40B4-BE49-F238E27FC236}">
                <a16:creationId xmlns:a16="http://schemas.microsoft.com/office/drawing/2014/main" id="{B0968355-DABF-4E6E-B023-363162DB02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8890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0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0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0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18DEC862-AFC5-42DF-91F0-A7B3FC62D4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Customer Buying Motives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5F121BD5-3EA4-4158-9831-C19A5A7BC5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724025"/>
            <a:ext cx="7467600" cy="292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Emotional motives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feelings a customer experiences in connection with a product </a:t>
            </a:r>
            <a:b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</a:br>
            <a:b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</a:b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What are some emotional motives: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Social approval – cool &amp; impress others8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Recognition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Power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Prestige</a:t>
            </a: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	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endParaRPr lang="en-US" altLang="ja-JP" sz="2400">
              <a:solidFill>
                <a:srgbClr val="00000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Many buying decisions involve a combination of both kinds of motives</a:t>
            </a:r>
          </a:p>
        </p:txBody>
      </p:sp>
      <p:pic>
        <p:nvPicPr>
          <p:cNvPr id="28676" name="Picture 6" descr="http://t1.gstatic.com/images?q=tbn:ANd9GcQ09X9WAZ_xSb6nTe0mD7wv5qv0xB3K1M46sm9P2FWkNHlUKAq-">
            <a:extLst>
              <a:ext uri="{FF2B5EF4-FFF2-40B4-BE49-F238E27FC236}">
                <a16:creationId xmlns:a16="http://schemas.microsoft.com/office/drawing/2014/main" id="{847FA12A-B9A3-42C5-81B7-A3CA599A0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733800"/>
            <a:ext cx="2466975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8" descr="http://t0.gstatic.com/images?q=tbn:ANd9GcToGWtmOoDKICtleSDAjXxrKleUHz4JgvT8BPVUGUsRedxBt8-Odq_cYdl7rg">
            <a:extLst>
              <a:ext uri="{FF2B5EF4-FFF2-40B4-BE49-F238E27FC236}">
                <a16:creationId xmlns:a16="http://schemas.microsoft.com/office/drawing/2014/main" id="{78CB4E82-D9CA-4F76-BB8B-13997AC7F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728663"/>
            <a:ext cx="1571625" cy="1504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8FCC-BF0F-4119-9291-57837E7D71F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When Do you need Help to Buy a Product?</a:t>
            </a:r>
          </a:p>
          <a:p>
            <a:pPr lvl="1"/>
            <a:r>
              <a:rPr lang="en-US" altLang="en-US"/>
              <a:t>Complicated products</a:t>
            </a:r>
          </a:p>
          <a:p>
            <a:pPr lvl="1"/>
            <a:r>
              <a:rPr lang="en-US" altLang="en-US"/>
              <a:t>Products that need to be demonstrated</a:t>
            </a:r>
          </a:p>
          <a:p>
            <a:pPr lvl="1"/>
            <a:r>
              <a:rPr lang="en-US" altLang="en-US"/>
              <a:t>Products that are highly technical</a:t>
            </a:r>
          </a:p>
          <a:p>
            <a:pPr lvl="1"/>
            <a:r>
              <a:rPr lang="en-US" altLang="en-US"/>
              <a:t>Products that are Expensive/high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B107DF3B-B3AC-41EB-8C4B-87D91A02525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4038600" y="1066800"/>
            <a:ext cx="49530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Customer Buying Decisions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23" name="Picture 9" descr="sienna">
            <a:extLst>
              <a:ext uri="{FF2B5EF4-FFF2-40B4-BE49-F238E27FC236}">
                <a16:creationId xmlns:a16="http://schemas.microsoft.com/office/drawing/2014/main" id="{E1335323-7BA7-4CFA-871A-26BFF6740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1190625"/>
            <a:ext cx="3632200" cy="4676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12" name="Rectangle 12">
            <a:extLst>
              <a:ext uri="{FF2B5EF4-FFF2-40B4-BE49-F238E27FC236}">
                <a16:creationId xmlns:a16="http://schemas.microsoft.com/office/drawing/2014/main" id="{15E05626-4C79-4C0F-BCF5-6E60092F52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267200" y="1600200"/>
            <a:ext cx="4038600" cy="228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 customer makes a purchasing decision based on a variety of factors, including the following: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Previous experience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Time available to purchase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Information required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Frequency of the purchase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Importance of the purchase</a:t>
            </a:r>
          </a:p>
          <a:p>
            <a:pPr marL="342900" lvl="1" indent="-228600" algn="l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  <a:tabLst>
                <a:tab pos="5314950" algn="l"/>
              </a:tabLs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Perceived risk of the purchase</a:t>
            </a:r>
            <a:r>
              <a:rPr lang="en-US" altLang="ja-JP" sz="16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6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6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6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6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6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6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0199199D-8734-45CA-BC52-3509DB37F4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Customer Decision Making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7E5CE72B-E5D3-41FB-94A8-56651F93459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Some customers don’t need help from salespeople while others do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This difference is three types of decision making: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Extensive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Limited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Routine</a:t>
            </a:r>
          </a:p>
        </p:txBody>
      </p:sp>
      <p:sp>
        <p:nvSpPr>
          <p:cNvPr id="31748" name="Text Box 6">
            <a:extLst>
              <a:ext uri="{FF2B5EF4-FFF2-40B4-BE49-F238E27FC236}">
                <a16:creationId xmlns:a16="http://schemas.microsoft.com/office/drawing/2014/main" id="{37EA6769-0713-4830-8FC5-6451D41E7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12, Section 12.1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>
            <a:extLst>
              <a:ext uri="{FF2B5EF4-FFF2-40B4-BE49-F238E27FC236}">
                <a16:creationId xmlns:a16="http://schemas.microsoft.com/office/drawing/2014/main" id="{5A1C53B5-6AD3-44D7-87A6-08CF54DFAD3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66800" y="15240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Extensive decision making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used when little or no previous experience with an item 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This category includes those goods and services that: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Have a high degree of perceived risk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Are very expensive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Have high value to the</a:t>
            </a:r>
            <a:b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</a:b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customer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(i.e. home)</a:t>
            </a:r>
          </a:p>
        </p:txBody>
      </p:sp>
      <p:sp>
        <p:nvSpPr>
          <p:cNvPr id="32771" name="AutoShape 6" descr="data:image/jpeg;base64,/9j/4AAQSkZJRgABAQAAAQABAAD/2wCEAAkGBhQQEBUUEBQUFRAUFhQWFBUVFhUXFRIXFBUXFhUSFhQXHCYeFxkkGRQUHy8gJScpLSwsFx4xNTAqNSYrLSkBCQoKDgwOGg8PGjQkHxwpLCwrNTQqLCksKS8pLCwpLCwqLCwpKSoqKiwpLCwsLCwpKSksLCwsLCwpKSwsKSkpLP/AABEIAMgA/AMBIgACEQEDEQH/xAAbAAEAAgMBAQAAAAAAAAAAAAAABQYCAwQBB//EAEEQAAIBAgMGAgcFBAoDAQAAAAABAgMRBAUhBhIxQVFhE3EiMkKRocHRUmJygbEHFDOSFiNDU4KistLw8SRjkxX/xAAaAQEAAgMBAAAAAAAAAAAAAAAABAUBAwYC/8QALBEAAgICAgEDAwIHAQAAAAAAAAECAwQREjEhBTJREyJBYYEjM0JxkdHhFP/aAAwDAQACEQMRAD8A+3AA1noAAAAAAAAAAAAAAAAAAAAAAAAAAAAAAAAAAAAAAAAAAAAAAAAAAAAjczzlUtFrP4LzIWe0VT7VvJIAsuMx0KMd6pJRj1fy6nPlud0sRfwpXa4xekrdbPl3Pn2fZvVnXhvLei92KmouTpq+svDXHje61O3MMNPC1Kdp+NCd3CpFWcWtWnZvd63v25GdA+hgj8ozPxY2frpa9+5IGAAAAAAAAAAAAAAAAAAAAAAAAAAAAAAAAAAAAADGpOyb6Jv3GR5OF011TXvAKJi6zlJt8XqzkcjsxuHcZNPinZnG4mQcmMw7laUHacb25p34pokdncuqYqM95xhKDirWbUlJOzvy4PQ02LTsjhd2nKb9uSt5Rur+9v3AEXi8JWwjjK6ceG9G9k+jT4XJ/J87jXVnpUXLr3X0JCtSU4uMknFqzT4NFPzfJJ4V+JSu6S1+9S8+se/Ln1MAuYIjIs9Vdbsv4iX83ddyXAAAAAAAAAAAAAAAAAAAAAAAAAAAAAAAAAAABG5vm3hK0bOo/dHu/oAe5rk6rap2n15Pz+pUc2ovDNKrpe7TWqduPA9xub4iT/iSX4fR/QiMf4lRenOUn1k238TILHkeR/vMY1JStRd7JetKzaa+7qn3LhTpqKSirJKyS4JLkfLtntoa2De7bxKLd9xu1nzcXyLhR23pSWtOqn0tF/HeMAsZHZtndPDx9LWb9WC9Z/Rd2QmL2nq1NKUfDT5+tP6L4mWXbMSm9+s2r6u+s5ebfAAh8owtSdZypxUby3lGPq003wXY+hGrDYWNNbsEkv17t8zaAAAAAa8RiY04uU2klzZV8y2olJ2o+jHrpvP6IiZGXXjrc3+xvpx53PUUWwFQw+1VWPrbsl3Vn70SOH2ug/XjKPlZr6mmv1LHn+df3Ns8K6H42TwOfBY+FaO9SkpRu1dcmuK8zoLBNNbRDa14YBhOtGPrNLzaRoqZrSjxqQ96PLnGPbMqLfSOoEbPaKgvbv5KT+R14PGRqx3oO6+K7NHiN1c3xjJNnqVc4rbWjeADceAAAAAAAAAAAADizXMlRhf2n6q+b7FWwGFq4uo3F2gn6dRq939mK5v4Imtp8mnXhek7TStZ8/J9SnZZn+Jy5+HWi50k/VlpKN3ruv49DIJfNMF4VRx49H1T4HDKnck8bndHFxjOjL01pOD0nHmrrmuOqOEA43h0deCwDqSUYrVmMkTWzVP+t8ot/L5gEzluTQoq9rz+0+Xl0O2Tsm3wRkc2ZSaozaTb3XotW9OSPLYXZWqu1dXee6o7t3a6d7cuZj/Sut9z3P6lUWdf+nEf/J/U1R/faEfExFFzw8ryUoRaqUot3SnT52TtddDmN50uTTfgv+OJHSaXkseM/aH4LtVqU4P70ZK/k+Zc8rxqrUYVF7UU/euXY+c0K9OtBSjuzhxV0pK/k+Zbcm2kWkKqUbWSklaPZNciTgZq5cbZPf69GjMxPt5VR8focm02zuMrVnUoVqbp2SVGomlFpWbUl14laxmzuYwXj1PDjClq6FN73ix9puXW12l1R9TTMK0LxafBplpPEpnJya8sgQyrIJRT8I+cU5qSTTumk0+qfBnmS7CUq0pOFevSV7zpQktySlxUU/VXHgZOhuNxXCMpJeW87L3WJPZytu110kmmc3ifw8n6b8pvReZO50c14etlsyzLKeGpqnRiowXLvzb6s6gcmYZnChG83ryS4s6yUo1x2/CRziTm9Ly2VjbbJsQ5+PhnTl6KhOFWTjFJNtTTXPVq3O/Yr+Xxq7v9e4b/AEpp7se13q37iWzLNZ15XlpFcIrgvqyJ8SpWqeDhY79b2m/UpL7U31+6crk2LKt40x7/ACdBjwePXu1mrMs7pYbdVWVnJpJJXdm7bzS4RXNk1lWdLDzu5Lw5esm1w+0u5L5LsHQowl4y8atUX9bUnq5X4xXSPZHtH9nWBj/YJ/ilN/MsKvS5V8ZRlqS7IlmfGe4yjtFio1lOKlFpxkk01qmnqmjM14fDxpxUIJRhFJRiuCS0SRw5hn1OjLdd2+e77PmXM7I1x3N6KqMJTeorZJAj8Pn1GfCaT+96P6ndComrp3XbUQthP2vYlCUfctGQFwbDyAAAAAADnxuX060d2rBSXfl5PijoNGNw3iU5Qu47ytdcUAfNc4wWGwuLp+DWu5S3HBq9t7S2+tHq1oSCZEbabNU8I8M1JyrSrKUm9EoRlGyUeWr4komZMGUmWLZeOs32S+JW76lm2Wek/wDD8wzJPAAwAeSjdanoMApO0mx/huWIwaUZcalJaRq9dOUu5D0KynFSXB9eK6prqmfTZK6PnuYYNUq9RR9Vy3kul0r/ABV/zKL1bGiofVXZcenXycvpvondms4d/Cm/wN/6SxYmqoQcnwSZ87p19xqX2Xf3E3ned78FTj23n8hh53HGbn/T4X6jJxOV6UPz2QtWpvNvq2/edWR64qCXJOT/ANK/V+44KtVRi3J2SV2zHKMTOCnNpxqVP5oQWkY9na7fdsqsWcY2/Ws/Hn+7LHIg3X9OH58F2zfaCNH0YWlU6co+f0KjicTKcnKcrvm3y+iOfE4qNOLlUklFcW/+as48LR/envV96GG4qkv4lbo5/Zj2N1t1mZLcnxiv8f8AWaa6YYq8Lcjqy/CVcdPdw94UE7Tr9esafV/eL/lGTUsHS3KSUYrjJ8ZPnJt8yuf0glCChQjGnBKysrvT4IiMwze2ter/ADS/RfQl1ZlGMuNMeTI1mNde+Vj0i918+ow4zTfSPpfocFXa+C9WEn52X1KJSzSVZ2w1CrW7qLjD+ZklQ2YzCtxVGhHu9+XzRtV+bb7I6Rr+hi1+6Wydq7XVH6sIrzu/oVTEZfB1p1pSnGc5OUrVZxjdu70uTtH9m05fx8XVl2glBHSv2V4Jr01UqPrKpL5WDw8q3+ZMRycer2RIKjXjK+7KMrcbSUrebRt/e/DTlvOKWrd2rHtXYTFYVyWD8CVDebjTacJK74b3tPu2deS7JVq01PHQVOEHeNFSUt6S9uTXFdEQl6ZcrdLwvklPOqcNvv4JrY/G160JzrXVJ7vhb3rNa3k+l7qy7FiPIRSVlokenTVw4RUfgoZy5SbAANh5AAAAAAPledZTWzDHSpJu0JXqVLaQjCV1GF+rVvNnZCqlFObS0V7n0WFJRbaSTeraSTfn1PmO1FDdc49JSXxZkHY1zWqfNFh2Vl6Ul935kXPAKGEw0kuNKCfmop39z+B37LT/AK1rrF/JgFpABgAAjc2zyFBW9apyiv1fRGuyyNceUnpHqEJTfGK8nVj8dGjByk+HBc2+iKDicQ6k3J8W7+XYzx2PnWlvTd+i5R7JHOcrn5v/AKHxj7UdHh4n0FuXbMK1LeVnwur97O9vLQ2AFbt60T9Lezxo9AMDRzSwEZTU5+nJerverD8MeCffV9zXjc3p0naTcqj4Qj6U3+S+ZvxFFzVlJxXPd0k+yly/LXuasNgKVBNwjGPWT4vvKcnd/mzfFxfv2/0NUk17THD4HEYj+JOGFpd2pVmvJeqTWXZPl+He81KvU+3NOTv/AItCBqZ9ST3Yb1SXSnFy+JuoxxlX+FhJ261Go/As6bLkv4NSRX2wrf8AMsLpHaqlFWhTkl2UUv1PHtjH+7l70VaGzeZS9ihDzk2bVsbmD/tcOvyf+0lp+oP4IzjhL5LItsY/3cvejZHa+nzhP/L9SsPYvMP72g/yf+01T2WzKPD93l+bQ36gvgxxwn8lizfa5qi3ho3rXjZTsla63tb2va9iIjnladpSnOL47t1o+lo6MgMLXxLqThUVBOnLdklKbkn5cCUbKzKyr3LjJ6a+Cwx8alLcVvfyW7KdpY1LRq2jPr7MvoycTPlGIzqjDRzTfSPpP4Fk2Oz6vVqKn4NX93s34lRW3bLRLqmW2BmWz+yyP7/7K3MxYQ+6D/YuYALkrAAAAAAAfOttaVqs+7v70n8z6KUXbynapfrFfT5BAmatHey6l92nTfwSf6nDs5K1dd95fAm8sp7+BprrRS/yleyWVq8Pxfr/ANmQXU8lK3E0YzHQox3qjsvi+yXMp2b5/Ou7L0afTm/xP5EHKzIY689/BKx8Wd78dfJK5vtRa8aHHnPl/h6+ZWJTbd222+LfFmJ6crkZNmRLcmdHRjQoWogIAjEk9uLngQB6Dxs58FhamOnuULxop2nV69Y0/qbqKJ3S4xRouujVHlIxeLnUn4WFh4lXm/Yh+KXXsTuW/s537SxtSVSXHcWkF2si0ZNkVPC01ClFLq+bfVvmSJ1ONgV0ryts52/NstfjwjjwOT0aCtSpwiuyR2WALDRC3sAAyAAACsbQbDQxE/FozdDEc5xV1LtKPM4cP+zKDd8TXq1X0vux9xdQaXRW5cmvJtV00uKfgisu2Xw2H/hUYJ9bXfvepKKNj0G1JLo1tt9gAGTAAAAAAAKVt+vSj+H5supS9vvWj+FfqwgT+y074Oj+G3ubXyK2p+HXbXsydvyZoy7aKUMJClT0a3ry56ybtH38TyjK8lfi7fEjLIjOcq49xJDolCMZy6ZpxeOnWlvTd38F2S5GkxuLnGTblJuXZ1kIqMUkZAxue3PB7PQeXPTBg9MalVRTcmklq2+RrxWKjTjvTdl8W+iXNnXkOy9TGSVXEpxop3hS69JT6vsTMXEnkS8dEXIyY0Lz2c2U5LUzCV3eGEX5Sq/SJ9HwGXwoQUKaSilbQ20MOoRUYqyRsOsox4UR4xOZuvldLcgACQaQAAAAAAAAAAAAAAAAAAAAAAQedbSxo3jD0qnwj5/Q1W2wqjym9GyuuVkuMUSOYZnChHem/Jc32SKPtBmTxEXNqy4Jdl176s4MbjpVJOU23L9OyXI21I/+Ou6b97K/GzJZF2l4ikTcjFjRVt+5s5cmoOpT0aVm1rfz5LuStNWku1inwzSVLejHm7lug+HWy/Qnwx4QlKa7l2RJXynGMX1E4ZS1a7v9QpHf/wDnQUm5Xe82+Nkr620PMdgIKm5wut1XabumuduaZztvptsU5l7V6hU2onEmZXNMJmdyqaLJMzNGMxyppXvKctIwXrSfRL5mrE45qSp01v1perFcvvSfJFq2W2O8N+LXe/Wlxb4R+7FckWGHgSvfKXiJBys2NK0uzj2a2QlUkq+L1l7EPZpr5vuXunTUVZcD2MbcD06muuNceMUc3ZZKyXKQABsPAAAAAAAAAAAAAAAAAAAAAANdasoJuTSS4t8jlzLNoUI3m9eSXF+RSs0zidd+lpDlFcPz6sgZWbCha7fwTMbDne99Iks62qc7wo3Uecub8ui7lalMzaMGjmbsid0uU2dDVRCmOoo5q0joo5tT8JQnJRnBWalpfo03x4muVMj8dhdU+pIxcl0S2jTk4/1lpkVVxG/iYQperKpBSnbit5XUb9ufuL5PiU6hg/TUo6SjrF91wJNbQ1OcIX63lb3FxT6jB7djKu7BktKCLDVxChHenJRiuLeiRA4rOHiHu07qitW3o5tcNOUedjgqU6mIlepK9uC4Rj5RX/ZJUMMorTgRMv1HmuMOiTjYHB8p9mdJGp151Z+FhlvVPal7NNdX1fY8w1Kpi5+Hh9ILSdXkvux6vufRNntmqeFgoxWvN82+rZ4w8B2ffZ0e8rOVf2Q7OPZfZKGGjvS9KrLWU3xk/oWdIJA6GMVFaRQuTk9sAA9GAAAAAAAAAAAAAAAAAAAAAAAAD5lXrynJym25PmzWeg4Nybe2dqkktIxseNGVgYBrcTnxdP0fzOuxhWjeL8jOzGjhwkPS/Iwr0bSZvwq9IxzGooelJ2Vv+Iym34Rh6XlmzD2jC7dkrtt8jLLcsqZhK0bwwyesuEqvZdImzINmqmMalWTjh07xhzn3l2PpmAy+NKKUUkki/wAL0/X32/4KTLzt/ZWacoyaGHgowikkiRALspwADIAAAAAAAAAAAAAAAAAAAAAAAAAAAPmAAOAO2PLCwBkCx40AARdTGKlZu7fBRXGT6InNntk54iarYpcNYU+UPPqwDoPS6INfUa8lH6ldNPguj6Hh8MoKyRuAL4pQAAAAAAAAAAAAAAAAAAAAAAAAAAAAAAAAD//Z">
            <a:extLst>
              <a:ext uri="{FF2B5EF4-FFF2-40B4-BE49-F238E27FC236}">
                <a16:creationId xmlns:a16="http://schemas.microsoft.com/office/drawing/2014/main" id="{5A23D6C6-30C9-40F4-A2A5-94F332E112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927100"/>
            <a:ext cx="24003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2" name="AutoShape 8" descr="data:image/jpeg;base64,/9j/4AAQSkZJRgABAQAAAQABAAD/2wCEAAkGBhQQEBUUEBQUFRAUFhQWFBUVFhUXFRIXFBUXFhUSFhQXHCYeFxkkGRQUHy8gJScpLSwsFx4xNTAqNSYrLSkBCQoKDgwOGg8PGjQkHxwpLCwrNTQqLCksKS8pLCwpLCwqLCwpKSoqKiwpLCwsLCwpKSksLCwsLCwpKSwsKSkpLP/AABEIAMgA/AMBIgACEQEDEQH/xAAbAAEAAgMBAQAAAAAAAAAAAAAABQYCAwQBB//EAEEQAAIBAgMGAgcFBAoDAQAAAAABAgMRBAUhBhIxQVFhE3EiMkKRocHRUmJygbEHFDOSFiNDU4KistLw8SRjkxX/xAAaAQEAAgMBAAAAAAAAAAAAAAAABAUBAwYC/8QALBEAAgICAgEDAwIHAQAAAAAAAAECAwQREjEhBTJREyJBYYEjM0JxkdHhFP/aAAwDAQACEQMRAD8A+3AA1noAAAAAAAAAAAAAAAAAAAAAAAAAAAAAAAAAAAAAAAAAAAAAAAAAAAAjczzlUtFrP4LzIWe0VT7VvJIAsuMx0KMd6pJRj1fy6nPlud0sRfwpXa4xekrdbPl3Pn2fZvVnXhvLei92KmouTpq+svDXHje61O3MMNPC1Kdp+NCd3CpFWcWtWnZvd63v25GdA+hgj8ozPxY2frpa9+5IGAAAAAAAAAAAAAAAAAAAAAAAAAAAAAAAAAAAAADGpOyb6Jv3GR5OF011TXvAKJi6zlJt8XqzkcjsxuHcZNPinZnG4mQcmMw7laUHacb25p34pokdncuqYqM95xhKDirWbUlJOzvy4PQ02LTsjhd2nKb9uSt5Rur+9v3AEXi8JWwjjK6ceG9G9k+jT4XJ/J87jXVnpUXLr3X0JCtSU4uMknFqzT4NFPzfJJ4V+JSu6S1+9S8+se/Ln1MAuYIjIs9Vdbsv4iX83ddyXAAAAAAAAAAAAAAAAAAAAAAAAAAAAAAAAAAABG5vm3hK0bOo/dHu/oAe5rk6rap2n15Pz+pUc2ovDNKrpe7TWqduPA9xub4iT/iSX4fR/QiMf4lRenOUn1k238TILHkeR/vMY1JStRd7JetKzaa+7qn3LhTpqKSirJKyS4JLkfLtntoa2De7bxKLd9xu1nzcXyLhR23pSWtOqn0tF/HeMAsZHZtndPDx9LWb9WC9Z/Rd2QmL2nq1NKUfDT5+tP6L4mWXbMSm9+s2r6u+s5ebfAAh8owtSdZypxUby3lGPq003wXY+hGrDYWNNbsEkv17t8zaAAAAAa8RiY04uU2klzZV8y2olJ2o+jHrpvP6IiZGXXjrc3+xvpx53PUUWwFQw+1VWPrbsl3Vn70SOH2ug/XjKPlZr6mmv1LHn+df3Ns8K6H42TwOfBY+FaO9SkpRu1dcmuK8zoLBNNbRDa14YBhOtGPrNLzaRoqZrSjxqQ96PLnGPbMqLfSOoEbPaKgvbv5KT+R14PGRqx3oO6+K7NHiN1c3xjJNnqVc4rbWjeADceAAAAAAAAAAAADizXMlRhf2n6q+b7FWwGFq4uo3F2gn6dRq939mK5v4Imtp8mnXhek7TStZ8/J9SnZZn+Jy5+HWi50k/VlpKN3ruv49DIJfNMF4VRx49H1T4HDKnck8bndHFxjOjL01pOD0nHmrrmuOqOEA43h0deCwDqSUYrVmMkTWzVP+t8ot/L5gEzluTQoq9rz+0+Xl0O2Tsm3wRkc2ZSaozaTb3XotW9OSPLYXZWqu1dXee6o7t3a6d7cuZj/Sut9z3P6lUWdf+nEf/J/U1R/faEfExFFzw8ryUoRaqUot3SnT52TtddDmN50uTTfgv+OJHSaXkseM/aH4LtVqU4P70ZK/k+Zc8rxqrUYVF7UU/euXY+c0K9OtBSjuzhxV0pK/k+Zbcm2kWkKqUbWSklaPZNciTgZq5cbZPf69GjMxPt5VR8focm02zuMrVnUoVqbp2SVGomlFpWbUl14laxmzuYwXj1PDjClq6FN73ix9puXW12l1R9TTMK0LxafBplpPEpnJya8sgQyrIJRT8I+cU5qSTTumk0+qfBnmS7CUq0pOFevSV7zpQktySlxUU/VXHgZOhuNxXCMpJeW87L3WJPZytu110kmmc3ifw8n6b8pvReZO50c14etlsyzLKeGpqnRiowXLvzb6s6gcmYZnChG83ryS4s6yUo1x2/CRziTm9Ly2VjbbJsQ5+PhnTl6KhOFWTjFJNtTTXPVq3O/Yr+Xxq7v9e4b/AEpp7se13q37iWzLNZ15XlpFcIrgvqyJ8SpWqeDhY79b2m/UpL7U31+6crk2LKt40x7/ACdBjwePXu1mrMs7pYbdVWVnJpJJXdm7bzS4RXNk1lWdLDzu5Lw5esm1w+0u5L5LsHQowl4y8atUX9bUnq5X4xXSPZHtH9nWBj/YJ/ilN/MsKvS5V8ZRlqS7IlmfGe4yjtFio1lOKlFpxkk01qmnqmjM14fDxpxUIJRhFJRiuCS0SRw5hn1OjLdd2+e77PmXM7I1x3N6KqMJTeorZJAj8Pn1GfCaT+96P6ndComrp3XbUQthP2vYlCUfctGQFwbDyAAAAAADnxuX060d2rBSXfl5PijoNGNw3iU5Qu47ytdcUAfNc4wWGwuLp+DWu5S3HBq9t7S2+tHq1oSCZEbabNU8I8M1JyrSrKUm9EoRlGyUeWr4komZMGUmWLZeOs32S+JW76lm2Wek/wDD8wzJPAAwAeSjdanoMApO0mx/huWIwaUZcalJaRq9dOUu5D0KynFSXB9eK6prqmfTZK6PnuYYNUq9RR9Vy3kul0r/ABV/zKL1bGiofVXZcenXycvpvondms4d/Cm/wN/6SxYmqoQcnwSZ87p19xqX2Xf3E3ned78FTj23n8hh53HGbn/T4X6jJxOV6UPz2QtWpvNvq2/edWR64qCXJOT/ANK/V+44KtVRi3J2SV2zHKMTOCnNpxqVP5oQWkY9na7fdsqsWcY2/Ws/Hn+7LHIg3X9OH58F2zfaCNH0YWlU6co+f0KjicTKcnKcrvm3y+iOfE4qNOLlUklFcW/+as48LR/envV96GG4qkv4lbo5/Zj2N1t1mZLcnxiv8f8AWaa6YYq8Lcjqy/CVcdPdw94UE7Tr9esafV/eL/lGTUsHS3KSUYrjJ8ZPnJt8yuf0glCChQjGnBKysrvT4IiMwze2ter/ADS/RfQl1ZlGMuNMeTI1mNde+Vj0i918+ow4zTfSPpfocFXa+C9WEn52X1KJSzSVZ2w1CrW7qLjD+ZklQ2YzCtxVGhHu9+XzRtV+bb7I6Rr+hi1+6Wydq7XVH6sIrzu/oVTEZfB1p1pSnGc5OUrVZxjdu70uTtH9m05fx8XVl2glBHSv2V4Jr01UqPrKpL5WDw8q3+ZMRycer2RIKjXjK+7KMrcbSUrebRt/e/DTlvOKWrd2rHtXYTFYVyWD8CVDebjTacJK74b3tPu2deS7JVq01PHQVOEHeNFSUt6S9uTXFdEQl6ZcrdLwvklPOqcNvv4JrY/G160JzrXVJ7vhb3rNa3k+l7qy7FiPIRSVlokenTVw4RUfgoZy5SbAANh5AAAAAAPledZTWzDHSpJu0JXqVLaQjCV1GF+rVvNnZCqlFObS0V7n0WFJRbaSTeraSTfn1PmO1FDdc49JSXxZkHY1zWqfNFh2Vl6Ul935kXPAKGEw0kuNKCfmop39z+B37LT/AK1rrF/JgFpABgAAjc2zyFBW9apyiv1fRGuyyNceUnpHqEJTfGK8nVj8dGjByk+HBc2+iKDicQ6k3J8W7+XYzx2PnWlvTd+i5R7JHOcrn5v/AKHxj7UdHh4n0FuXbMK1LeVnwur97O9vLQ2AFbt60T9Lezxo9AMDRzSwEZTU5+nJerverD8MeCffV9zXjc3p0naTcqj4Qj6U3+S+ZvxFFzVlJxXPd0k+yly/LXuasNgKVBNwjGPWT4vvKcnd/mzfFxfv2/0NUk17THD4HEYj+JOGFpd2pVmvJeqTWXZPl+He81KvU+3NOTv/AItCBqZ9ST3Yb1SXSnFy+JuoxxlX+FhJ261Go/As6bLkv4NSRX2wrf8AMsLpHaqlFWhTkl2UUv1PHtjH+7l70VaGzeZS9ihDzk2bVsbmD/tcOvyf+0lp+oP4IzjhL5LItsY/3cvejZHa+nzhP/L9SsPYvMP72g/yf+01T2WzKPD93l+bQ36gvgxxwn8lizfa5qi3ho3rXjZTsla63tb2va9iIjnladpSnOL47t1o+lo6MgMLXxLqThUVBOnLdklKbkn5cCUbKzKyr3LjJ6a+Cwx8alLcVvfyW7KdpY1LRq2jPr7MvoycTPlGIzqjDRzTfSPpP4Fk2Oz6vVqKn4NX93s34lRW3bLRLqmW2BmWz+yyP7/7K3MxYQ+6D/YuYALkrAAAAAAAfOttaVqs+7v70n8z6KUXbynapfrFfT5BAmatHey6l92nTfwSf6nDs5K1dd95fAm8sp7+BprrRS/yleyWVq8Pxfr/ANmQXU8lK3E0YzHQox3qjsvi+yXMp2b5/Ou7L0afTm/xP5EHKzIY689/BKx8Wd78dfJK5vtRa8aHHnPl/h6+ZWJTbd222+LfFmJ6crkZNmRLcmdHRjQoWogIAjEk9uLngQB6Dxs58FhamOnuULxop2nV69Y0/qbqKJ3S4xRouujVHlIxeLnUn4WFh4lXm/Yh+KXXsTuW/s537SxtSVSXHcWkF2si0ZNkVPC01ClFLq+bfVvmSJ1ONgV0ryts52/NstfjwjjwOT0aCtSpwiuyR2WALDRC3sAAyAAACsbQbDQxE/FozdDEc5xV1LtKPM4cP+zKDd8TXq1X0vux9xdQaXRW5cmvJtV00uKfgisu2Xw2H/hUYJ9bXfvepKKNj0G1JLo1tt9gAGTAAAAAAAKVt+vSj+H5supS9vvWj+FfqwgT+y074Oj+G3ubXyK2p+HXbXsydvyZoy7aKUMJClT0a3ry56ybtH38TyjK8lfi7fEjLIjOcq49xJDolCMZy6ZpxeOnWlvTd38F2S5GkxuLnGTblJuXZ1kIqMUkZAxue3PB7PQeXPTBg9MalVRTcmklq2+RrxWKjTjvTdl8W+iXNnXkOy9TGSVXEpxop3hS69JT6vsTMXEnkS8dEXIyY0Lz2c2U5LUzCV3eGEX5Sq/SJ9HwGXwoQUKaSilbQ20MOoRUYqyRsOsox4UR4xOZuvldLcgACQaQAAAAAAAAAAAAAAAAAAAAAAQedbSxo3jD0qnwj5/Q1W2wqjym9GyuuVkuMUSOYZnChHem/Jc32SKPtBmTxEXNqy4Jdl176s4MbjpVJOU23L9OyXI21I/+Ou6b97K/GzJZF2l4ikTcjFjRVt+5s5cmoOpT0aVm1rfz5LuStNWku1inwzSVLejHm7lug+HWy/Qnwx4QlKa7l2RJXynGMX1E4ZS1a7v9QpHf/wDnQUm5Xe82+Nkr620PMdgIKm5wut1XabumuduaZztvptsU5l7V6hU2onEmZXNMJmdyqaLJMzNGMxyppXvKctIwXrSfRL5mrE45qSp01v1perFcvvSfJFq2W2O8N+LXe/Wlxb4R+7FckWGHgSvfKXiJBys2NK0uzj2a2QlUkq+L1l7EPZpr5vuXunTUVZcD2MbcD06muuNceMUc3ZZKyXKQABsPAAAAAAAAAAAAAAAAAAAAAANdasoJuTSS4t8jlzLNoUI3m9eSXF+RSs0zidd+lpDlFcPz6sgZWbCha7fwTMbDne99Iks62qc7wo3Uecub8ui7lalMzaMGjmbsid0uU2dDVRCmOoo5q0joo5tT8JQnJRnBWalpfo03x4muVMj8dhdU+pIxcl0S2jTk4/1lpkVVxG/iYQperKpBSnbit5XUb9ufuL5PiU6hg/TUo6SjrF91wJNbQ1OcIX63lb3FxT6jB7djKu7BktKCLDVxChHenJRiuLeiRA4rOHiHu07qitW3o5tcNOUedjgqU6mIlepK9uC4Rj5RX/ZJUMMorTgRMv1HmuMOiTjYHB8p9mdJGp151Z+FhlvVPal7NNdX1fY8w1Kpi5+Hh9ILSdXkvux6vufRNntmqeFgoxWvN82+rZ4w8B2ffZ0e8rOVf2Q7OPZfZKGGjvS9KrLWU3xk/oWdIJA6GMVFaRQuTk9sAA9GAAAAAAAAAAAAAAAAAAAAAAAAD5lXrynJym25PmzWeg4Nybe2dqkktIxseNGVgYBrcTnxdP0fzOuxhWjeL8jOzGjhwkPS/Iwr0bSZvwq9IxzGooelJ2Vv+Iym34Rh6XlmzD2jC7dkrtt8jLLcsqZhK0bwwyesuEqvZdImzINmqmMalWTjh07xhzn3l2PpmAy+NKKUUkki/wAL0/X32/4KTLzt/ZWacoyaGHgowikkiRALspwADIAAAAAAAAAAAAAAAAAAAAAAAAAAAPmAAOAO2PLCwBkCx40AARdTGKlZu7fBRXGT6InNntk54iarYpcNYU+UPPqwDoPS6INfUa8lH6ldNPguj6Hh8MoKyRuAL4pQAAAAAAAAAAAAAAAAAAAAAAAAAAAAAAAAD//Z">
            <a:extLst>
              <a:ext uri="{FF2B5EF4-FFF2-40B4-BE49-F238E27FC236}">
                <a16:creationId xmlns:a16="http://schemas.microsoft.com/office/drawing/2014/main" id="{9148D463-FBB5-4BF6-92E5-BB4145A238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2773" name="Picture 10" descr="http://users.bible.org/sites/users.bible.org/files/u21652/decisionmaking.jpg">
            <a:extLst>
              <a:ext uri="{FF2B5EF4-FFF2-40B4-BE49-F238E27FC236}">
                <a16:creationId xmlns:a16="http://schemas.microsoft.com/office/drawing/2014/main" id="{50CBDA64-78CE-432D-9796-480ACE4EF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3914775"/>
            <a:ext cx="369570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A99C796-4094-4F64-BEDA-961FF91D3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867400"/>
            <a:ext cx="525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ja-JP" sz="2000">
                <a:latin typeface="Verdana" panose="020B0604030504040204" pitchFamily="34" charset="0"/>
                <a:ea typeface="MS PGothic" panose="020B0600070205080204" pitchFamily="34" charset="-128"/>
              </a:rPr>
              <a:t>High risk involved and a lot of </a:t>
            </a:r>
            <a:br>
              <a:rPr lang="en-US" altLang="ja-JP" sz="2000">
                <a:latin typeface="Verdana" panose="020B0604030504040204" pitchFamily="34" charset="0"/>
                <a:ea typeface="MS PGothic" panose="020B0600070205080204" pitchFamily="34" charset="-128"/>
              </a:rPr>
            </a:br>
            <a:r>
              <a:rPr lang="en-US" altLang="ja-JP" sz="2000">
                <a:latin typeface="Verdana" panose="020B0604030504040204" pitchFamily="34" charset="0"/>
                <a:ea typeface="MS PGothic" panose="020B0600070205080204" pitchFamily="34" charset="-128"/>
              </a:rPr>
              <a:t>information is needed before buying</a:t>
            </a:r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 advAuto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>
            <a:extLst>
              <a:ext uri="{FF2B5EF4-FFF2-40B4-BE49-F238E27FC236}">
                <a16:creationId xmlns:a16="http://schemas.microsoft.com/office/drawing/2014/main" id="{B62C56D8-4EA8-45DD-82FE-47AAE9EAA4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447800"/>
            <a:ext cx="7467600" cy="279082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tabLst>
                <a:tab pos="5314950" algn="l"/>
              </a:tabLst>
              <a:defRPr/>
            </a:pPr>
            <a:r>
              <a:rPr lang="en-US" altLang="ja-JP" sz="2400" b="1" dirty="0">
                <a:solidFill>
                  <a:srgbClr val="CA0C00"/>
                </a:solidFill>
                <a:latin typeface="Verdana" pitchFamily="34" charset="0"/>
                <a:ea typeface="ＭＳ Ｐゴシック" pitchFamily="34" charset="-128"/>
              </a:rPr>
              <a:t>Limited decision making</a:t>
            </a:r>
            <a:r>
              <a:rPr lang="en-US" sz="24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A0C00"/>
                </a:solidFill>
                <a:latin typeface="Webdings" pitchFamily="18" charset="2"/>
                <a:cs typeface="Times New Roman" pitchFamily="18" charset="0"/>
              </a:rPr>
              <a:t>X</a:t>
            </a: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 used when a person buys goods and services that he/she has purchased before but not regularly</a:t>
            </a:r>
          </a:p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tabLst>
                <a:tab pos="5314950" algn="l"/>
              </a:tabLs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What are some examples?</a:t>
            </a:r>
          </a:p>
          <a:p>
            <a:pPr marL="685800" lvl="1" indent="-228600" algn="l" eaLnBrk="1" hangingPunct="1">
              <a:spcAft>
                <a:spcPts val="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A second car</a:t>
            </a:r>
          </a:p>
          <a:p>
            <a:pPr marL="685800" lvl="1" indent="-228600" algn="l" eaLnBrk="1" hangingPunct="1">
              <a:spcAft>
                <a:spcPts val="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Certain types of clothing</a:t>
            </a:r>
          </a:p>
          <a:p>
            <a:pPr marL="685800" lvl="1" indent="-228600" algn="l" eaLnBrk="1" hangingPunct="1">
              <a:spcAft>
                <a:spcPts val="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Furniture</a:t>
            </a:r>
          </a:p>
          <a:p>
            <a:pPr marL="685800" lvl="1" indent="-228600" algn="l" eaLnBrk="1" hangingPunct="1">
              <a:spcAft>
                <a:spcPts val="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Household appliances</a:t>
            </a:r>
            <a:r>
              <a:rPr lang="en-US" altLang="ja-JP" sz="2400" b="1" dirty="0">
                <a:solidFill>
                  <a:srgbClr val="CA0C00"/>
                </a:solidFill>
                <a:latin typeface="Verdana" pitchFamily="34" charset="0"/>
                <a:ea typeface="ＭＳ Ｐゴシック" pitchFamily="34" charset="-128"/>
              </a:rPr>
              <a:t> </a:t>
            </a:r>
          </a:p>
          <a:p>
            <a:pPr marL="0" lvl="1" algn="l" eaLnBrk="1" hangingPunct="1">
              <a:spcAft>
                <a:spcPts val="600"/>
              </a:spcAft>
              <a:buClr>
                <a:srgbClr val="008000"/>
              </a:buClr>
              <a:tabLst>
                <a:tab pos="5314950" algn="l"/>
              </a:tabLst>
              <a:defRPr/>
            </a:pPr>
            <a:br>
              <a:rPr lang="en-US" altLang="ja-JP" sz="2400" dirty="0">
                <a:latin typeface="Verdana" pitchFamily="34" charset="0"/>
                <a:ea typeface="ＭＳ Ｐゴシック" pitchFamily="34" charset="-128"/>
              </a:rPr>
            </a:br>
            <a:r>
              <a:rPr lang="en-US" altLang="ja-JP" sz="2400" dirty="0">
                <a:latin typeface="Verdana" pitchFamily="34" charset="0"/>
                <a:ea typeface="ＭＳ Ｐゴシック" pitchFamily="34" charset="-128"/>
              </a:rPr>
              <a:t>Moderate risk involved and some </a:t>
            </a:r>
            <a:br>
              <a:rPr lang="en-US" altLang="ja-JP" sz="2400" dirty="0">
                <a:latin typeface="Verdana" pitchFamily="34" charset="0"/>
                <a:ea typeface="ＭＳ Ｐゴシック" pitchFamily="34" charset="-128"/>
              </a:rPr>
            </a:br>
            <a:r>
              <a:rPr lang="en-US" altLang="ja-JP" sz="2400" dirty="0">
                <a:latin typeface="Verdana" pitchFamily="34" charset="0"/>
                <a:ea typeface="ＭＳ Ｐゴシック" pitchFamily="34" charset="-128"/>
              </a:rPr>
              <a:t>information is needed before buying</a:t>
            </a:r>
          </a:p>
        </p:txBody>
      </p:sp>
      <p:pic>
        <p:nvPicPr>
          <p:cNvPr id="33795" name="Picture 8" descr="http://t0.gstatic.com/images?q=tbn:ANd9GcQDpLOGLo__pkvtwvdUvbjEJBiD-7A7Jucyy6LrVD5hYjsokcLkhA">
            <a:extLst>
              <a:ext uri="{FF2B5EF4-FFF2-40B4-BE49-F238E27FC236}">
                <a16:creationId xmlns:a16="http://schemas.microsoft.com/office/drawing/2014/main" id="{9F854255-0CFB-4343-832A-66A40CF45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913188"/>
            <a:ext cx="2743200" cy="294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>
            <a:extLst>
              <a:ext uri="{FF2B5EF4-FFF2-40B4-BE49-F238E27FC236}">
                <a16:creationId xmlns:a16="http://schemas.microsoft.com/office/drawing/2014/main" id="{69E63BFE-3C7E-4FFF-BD01-73F904B7DD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90600" y="1447800"/>
            <a:ext cx="76200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Routine decision making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used when a person needs little information about a product 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The perceived risk low because item is: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Inexpensive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Bought frequently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Highly satisfying</a:t>
            </a: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</a:t>
            </a:r>
          </a:p>
          <a:p>
            <a:pPr marL="800100" lvl="2" indent="-228600" algn="l" eaLnBrk="1" hangingPunct="1"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200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i.e. groceries, brand of hair products</a:t>
            </a:r>
          </a:p>
        </p:txBody>
      </p:sp>
      <p:sp>
        <p:nvSpPr>
          <p:cNvPr id="34819" name="Text Box 6">
            <a:extLst>
              <a:ext uri="{FF2B5EF4-FFF2-40B4-BE49-F238E27FC236}">
                <a16:creationId xmlns:a16="http://schemas.microsoft.com/office/drawing/2014/main" id="{094E7522-EB70-4430-BB7B-B9478B297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12, Section 12.1</a:t>
            </a:r>
          </a:p>
        </p:txBody>
      </p:sp>
      <p:pic>
        <p:nvPicPr>
          <p:cNvPr id="34820" name="Picture 6" descr="http://t2.gstatic.com/images?q=tbn:ANd9GcTVMlKgKBe18nWp_WKuAQfWzenoOVppct30l0N74tRkPsp_Fnf7Dg">
            <a:extLst>
              <a:ext uri="{FF2B5EF4-FFF2-40B4-BE49-F238E27FC236}">
                <a16:creationId xmlns:a16="http://schemas.microsoft.com/office/drawing/2014/main" id="{4F4879D9-EE7C-4C71-9A84-2B2FAF921A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035300"/>
            <a:ext cx="25908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377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Symbol</vt:lpstr>
      <vt:lpstr>Verdana</vt:lpstr>
      <vt:lpstr>Webdings</vt:lpstr>
      <vt:lpstr>Arial</vt:lpstr>
      <vt:lpstr>Calibri</vt:lpstr>
      <vt:lpstr>Default Design</vt:lpstr>
      <vt:lpstr>Buying Motives</vt:lpstr>
      <vt:lpstr>Customer Buying Motives</vt:lpstr>
      <vt:lpstr>Customer Buying Motives</vt:lpstr>
      <vt:lpstr>PowerPoint Presentation</vt:lpstr>
      <vt:lpstr>Customer Buying Decisions</vt:lpstr>
      <vt:lpstr>Customer Decision Making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Cassie Vetter</dc:creator>
  <cp:lastModifiedBy>Cassie Vetter</cp:lastModifiedBy>
  <cp:revision>2</cp:revision>
  <dcterms:created xsi:type="dcterms:W3CDTF">2021-03-29T13:13:36Z</dcterms:created>
  <dcterms:modified xsi:type="dcterms:W3CDTF">2026-03-17T13:40:51Z</dcterms:modified>
</cp:coreProperties>
</file>